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532C4-E1D8-40D8-AE98-C10F3ABE2FF4}" v="772" dt="2021-10-19T12:49:4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OBikONxzAE" TargetMode="External"/><Relationship Id="rId1" Type="http://schemas.openxmlformats.org/officeDocument/2006/relationships/hyperlink" Target="https://www.youtube.com/watch?v=X6oPmxJr7N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OBikONxzAE" TargetMode="External"/><Relationship Id="rId1" Type="http://schemas.openxmlformats.org/officeDocument/2006/relationships/hyperlink" Target="https://www.youtube.com/watch?v=X6oPmxJr7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132DB-E130-4A99-A9F1-1B6BC9997C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BDD83E-0342-4425-81B4-D6266CA14606}">
      <dgm:prSet/>
      <dgm:spPr/>
      <dgm:t>
        <a:bodyPr/>
        <a:lstStyle/>
        <a:p>
          <a:r>
            <a:rPr lang="en-GB" dirty="0"/>
            <a:t>The Association of Patients with Rheumatic Diseases of the Republic of Serbia (ORS) organized a press conference regarding the realization of the project "Time to work" . The conference was held on </a:t>
          </a:r>
          <a:r>
            <a:rPr lang="sr-Latn-RS" dirty="0" err="1"/>
            <a:t>October</a:t>
          </a:r>
          <a:r>
            <a:rPr lang="sr-Latn-RS" dirty="0"/>
            <a:t> 12th</a:t>
          </a:r>
          <a:r>
            <a:rPr lang="en-GB" dirty="0"/>
            <a:t> 2021, in the Belgrade Press Center of the Association of Journalists of Serbia, with a good attendance of representatives of written and digital media. </a:t>
          </a:r>
        </a:p>
        <a:p>
          <a:endParaRPr lang="en-US" dirty="0"/>
        </a:p>
      </dgm:t>
    </dgm:pt>
    <dgm:pt modelId="{B626F4F5-9EEF-4547-9143-137F0DCA4EAA}" type="parTrans" cxnId="{3B5C2E67-788A-47C8-B49E-E5CD0ABDDDEF}">
      <dgm:prSet/>
      <dgm:spPr/>
      <dgm:t>
        <a:bodyPr/>
        <a:lstStyle/>
        <a:p>
          <a:endParaRPr lang="en-US"/>
        </a:p>
      </dgm:t>
    </dgm:pt>
    <dgm:pt modelId="{C99E3452-1D67-48B8-A756-4CC168597E6E}" type="sibTrans" cxnId="{3B5C2E67-788A-47C8-B49E-E5CD0ABDDDEF}">
      <dgm:prSet/>
      <dgm:spPr/>
      <dgm:t>
        <a:bodyPr/>
        <a:lstStyle/>
        <a:p>
          <a:endParaRPr lang="en-US"/>
        </a:p>
      </dgm:t>
    </dgm:pt>
    <dgm:pt modelId="{0AA99493-9B21-4AAF-9B1A-09E7397036A3}">
      <dgm:prSet/>
      <dgm:spPr/>
      <dgm:t>
        <a:bodyPr/>
        <a:lstStyle/>
        <a:p>
          <a:r>
            <a:rPr lang="sr-Latn-RS" dirty="0" err="1"/>
            <a:t>Topic</a:t>
          </a:r>
          <a:r>
            <a:rPr lang="sr-Latn-RS" dirty="0"/>
            <a:t> of </a:t>
          </a:r>
          <a:r>
            <a:rPr lang="sr-Latn-RS" dirty="0" err="1"/>
            <a:t>conference</a:t>
          </a:r>
          <a:r>
            <a:rPr lang="sr-Latn-RS" dirty="0"/>
            <a:t> </a:t>
          </a:r>
          <a:r>
            <a:rPr lang="sr-Latn-RS" dirty="0" err="1"/>
            <a:t>was</a:t>
          </a:r>
          <a:r>
            <a:rPr lang="sr-Latn-RS" dirty="0"/>
            <a:t> </a:t>
          </a:r>
          <a:r>
            <a:rPr lang="en-US" dirty="0"/>
            <a:t>joint efforts to improve the employment of persons with disabilities (PWDs) and/or persons with rheumatic and bone and joint diseases (RMD) in the Republic of Serbia</a:t>
          </a:r>
          <a:r>
            <a:rPr lang="sr-Latn-RS" dirty="0"/>
            <a:t>.</a:t>
          </a:r>
        </a:p>
        <a:p>
          <a:endParaRPr lang="sr-Latn-RS" dirty="0"/>
        </a:p>
        <a:p>
          <a:r>
            <a:rPr lang="sr-Latn-RS" dirty="0" err="1"/>
            <a:t>Full</a:t>
          </a:r>
          <a:r>
            <a:rPr lang="sr-Latn-RS" dirty="0"/>
            <a:t> </a:t>
          </a:r>
          <a:r>
            <a:rPr lang="sr-Latn-RS" dirty="0" err="1"/>
            <a:t>recording</a:t>
          </a:r>
          <a:r>
            <a:rPr lang="sr-Latn-RS" dirty="0"/>
            <a:t> of </a:t>
          </a:r>
          <a:r>
            <a:rPr lang="sr-Latn-RS" dirty="0" err="1"/>
            <a:t>press</a:t>
          </a:r>
          <a:r>
            <a:rPr lang="sr-Latn-RS" dirty="0"/>
            <a:t> </a:t>
          </a:r>
          <a:r>
            <a:rPr lang="sr-Latn-RS" dirty="0" err="1"/>
            <a:t>conference</a:t>
          </a:r>
          <a:r>
            <a:rPr lang="sr-Latn-RS" dirty="0"/>
            <a:t> is </a:t>
          </a:r>
          <a:r>
            <a:rPr lang="sr-Latn-RS" dirty="0" err="1"/>
            <a:t>avaliable</a:t>
          </a:r>
          <a:r>
            <a:rPr lang="sr-Latn-RS" dirty="0"/>
            <a:t> on </a:t>
          </a:r>
          <a:r>
            <a:rPr lang="sr-Latn-RS" dirty="0" err="1"/>
            <a:t>Press</a:t>
          </a:r>
          <a:r>
            <a:rPr lang="sr-Latn-RS" dirty="0"/>
            <a:t> Center </a:t>
          </a:r>
          <a:r>
            <a:rPr lang="sr-Latn-RS" dirty="0" err="1"/>
            <a:t>Youtube</a:t>
          </a:r>
          <a:r>
            <a:rPr lang="sr-Latn-RS" dirty="0"/>
            <a:t> </a:t>
          </a:r>
          <a:r>
            <a:rPr lang="sr-Latn-RS" dirty="0" err="1"/>
            <a:t>Channel</a:t>
          </a:r>
          <a:r>
            <a:rPr lang="sr-Latn-RS" dirty="0"/>
            <a:t>:</a:t>
          </a:r>
        </a:p>
        <a:p>
          <a:r>
            <a:rPr lang="sr-Latn-RS" dirty="0"/>
            <a:t> </a:t>
          </a:r>
          <a:r>
            <a:rPr lang="en-GB" dirty="0" err="1">
              <a:hlinkClick xmlns:r="http://schemas.openxmlformats.org/officeDocument/2006/relationships" r:id="rId1"/>
            </a:rPr>
            <a:t>Svetski</a:t>
          </a:r>
          <a:r>
            <a:rPr lang="en-GB" dirty="0">
              <a:hlinkClick xmlns:r="http://schemas.openxmlformats.org/officeDocument/2006/relationships" r:id="rId1"/>
            </a:rPr>
            <a:t> dan </a:t>
          </a:r>
          <a:r>
            <a:rPr lang="en-GB" dirty="0" err="1">
              <a:hlinkClick xmlns:r="http://schemas.openxmlformats.org/officeDocument/2006/relationships" r:id="rId1"/>
            </a:rPr>
            <a:t>borbe</a:t>
          </a:r>
          <a:r>
            <a:rPr lang="en-GB" dirty="0">
              <a:hlinkClick xmlns:r="http://schemas.openxmlformats.org/officeDocument/2006/relationships" r:id="rId1"/>
            </a:rPr>
            <a:t> </a:t>
          </a:r>
          <a:r>
            <a:rPr lang="en-GB" dirty="0" err="1">
              <a:hlinkClick xmlns:r="http://schemas.openxmlformats.org/officeDocument/2006/relationships" r:id="rId1"/>
            </a:rPr>
            <a:t>protiv</a:t>
          </a:r>
          <a:r>
            <a:rPr lang="en-GB" dirty="0">
              <a:hlinkClick xmlns:r="http://schemas.openxmlformats.org/officeDocument/2006/relationships" r:id="rId1"/>
            </a:rPr>
            <a:t> </a:t>
          </a:r>
          <a:r>
            <a:rPr lang="en-GB" dirty="0" err="1">
              <a:hlinkClick xmlns:r="http://schemas.openxmlformats.org/officeDocument/2006/relationships" r:id="rId1"/>
            </a:rPr>
            <a:t>artritisa</a:t>
          </a:r>
          <a:r>
            <a:rPr lang="en-GB" dirty="0">
              <a:hlinkClick xmlns:r="http://schemas.openxmlformats.org/officeDocument/2006/relationships" r:id="rId1"/>
            </a:rPr>
            <a:t> – YouTube</a:t>
          </a:r>
          <a:endParaRPr lang="sr-Latn-RS" dirty="0"/>
        </a:p>
        <a:p>
          <a:endParaRPr lang="en-US" dirty="0"/>
        </a:p>
      </dgm:t>
    </dgm:pt>
    <dgm:pt modelId="{1F8D2FAC-89A7-49A7-9E27-0BD0CB6E06B9}" type="parTrans" cxnId="{E50FDF2F-05B8-4E3B-904D-F7439BBE85FB}">
      <dgm:prSet/>
      <dgm:spPr/>
      <dgm:t>
        <a:bodyPr/>
        <a:lstStyle/>
        <a:p>
          <a:endParaRPr lang="en-US"/>
        </a:p>
      </dgm:t>
    </dgm:pt>
    <dgm:pt modelId="{D8A4FD8F-9136-4E30-9E95-53377F2F46EC}" type="sibTrans" cxnId="{E50FDF2F-05B8-4E3B-904D-F7439BBE85FB}">
      <dgm:prSet/>
      <dgm:spPr/>
      <dgm:t>
        <a:bodyPr/>
        <a:lstStyle/>
        <a:p>
          <a:endParaRPr lang="en-US"/>
        </a:p>
      </dgm:t>
    </dgm:pt>
    <dgm:pt modelId="{708593C9-4644-4960-8D8E-DDCBB6B86B5B}">
      <dgm:prSet/>
      <dgm:spPr/>
      <dgm:t>
        <a:bodyPr/>
        <a:lstStyle/>
        <a:p>
          <a:r>
            <a:rPr lang="en-GB" dirty="0"/>
            <a:t>The Association of Patients with Rheumatic Diseases of the Republic of Serbia (ORS) organized a </a:t>
          </a:r>
          <a:r>
            <a:rPr lang="sr-Latn-RS" dirty="0" err="1"/>
            <a:t>interactive</a:t>
          </a:r>
          <a:r>
            <a:rPr lang="sr-Latn-RS" dirty="0"/>
            <a:t> </a:t>
          </a:r>
          <a:r>
            <a:rPr lang="sr-Latn-RS" dirty="0" err="1"/>
            <a:t>online</a:t>
          </a:r>
          <a:r>
            <a:rPr lang="sr-Latn-RS" dirty="0"/>
            <a:t> forum</a:t>
          </a:r>
          <a:r>
            <a:rPr lang="en-GB" dirty="0"/>
            <a:t> regarding </a:t>
          </a:r>
          <a:r>
            <a:rPr lang="sr-Latn-RS" dirty="0" err="1"/>
            <a:t>World</a:t>
          </a:r>
          <a:r>
            <a:rPr lang="sr-Latn-RS" dirty="0"/>
            <a:t> </a:t>
          </a:r>
          <a:r>
            <a:rPr lang="sr-Latn-RS" dirty="0" err="1"/>
            <a:t>Arthritis</a:t>
          </a:r>
          <a:r>
            <a:rPr lang="sr-Latn-RS" dirty="0"/>
            <a:t> </a:t>
          </a:r>
          <a:r>
            <a:rPr lang="sr-Latn-RS" dirty="0" err="1"/>
            <a:t>Day</a:t>
          </a:r>
          <a:r>
            <a:rPr lang="en-GB" dirty="0"/>
            <a:t> . The </a:t>
          </a:r>
          <a:r>
            <a:rPr lang="sr-Latn-RS" dirty="0"/>
            <a:t>forum</a:t>
          </a:r>
          <a:r>
            <a:rPr lang="en-GB" dirty="0"/>
            <a:t> was held on October 12th 2021</a:t>
          </a:r>
          <a:r>
            <a:rPr lang="sr-Latn-RS" dirty="0"/>
            <a:t>.  (</a:t>
          </a:r>
          <a:r>
            <a:rPr lang="sr-Latn-RS" dirty="0" err="1"/>
            <a:t>Attendance</a:t>
          </a:r>
          <a:r>
            <a:rPr lang="sr-Latn-RS" dirty="0"/>
            <a:t>: </a:t>
          </a:r>
          <a:r>
            <a:rPr lang="sr-Latn-RS" dirty="0" err="1"/>
            <a:t>Approx</a:t>
          </a:r>
          <a:r>
            <a:rPr lang="sr-Latn-RS" dirty="0"/>
            <a:t> 50 </a:t>
          </a:r>
          <a:r>
            <a:rPr lang="sr-Latn-RS" dirty="0" err="1"/>
            <a:t>attendees</a:t>
          </a:r>
          <a:r>
            <a:rPr lang="sr-Latn-RS" dirty="0"/>
            <a:t> </a:t>
          </a:r>
          <a:r>
            <a:rPr lang="sr-Latn-RS" dirty="0" err="1"/>
            <a:t>participated</a:t>
          </a:r>
          <a:r>
            <a:rPr lang="sr-Latn-RS" dirty="0"/>
            <a:t> on Forum </a:t>
          </a:r>
          <a:r>
            <a:rPr lang="sr-Latn-RS" dirty="0" err="1"/>
            <a:t>by</a:t>
          </a:r>
          <a:r>
            <a:rPr lang="sr-Latn-RS" dirty="0"/>
            <a:t> Zoom </a:t>
          </a:r>
          <a:r>
            <a:rPr lang="sr-Latn-RS" dirty="0" err="1"/>
            <a:t>platform</a:t>
          </a:r>
          <a:r>
            <a:rPr lang="sr-Latn-RS" dirty="0"/>
            <a:t>.</a:t>
          </a:r>
        </a:p>
        <a:p>
          <a:endParaRPr lang="sr-Latn-RS" dirty="0"/>
        </a:p>
        <a:p>
          <a:r>
            <a:rPr lang="sr-Latn-RS" dirty="0" err="1"/>
            <a:t>Full</a:t>
          </a:r>
          <a:r>
            <a:rPr lang="sr-Latn-RS" dirty="0"/>
            <a:t> </a:t>
          </a:r>
          <a:r>
            <a:rPr lang="sr-Latn-RS" dirty="0" err="1"/>
            <a:t>recording</a:t>
          </a:r>
          <a:r>
            <a:rPr lang="sr-Latn-RS" dirty="0"/>
            <a:t> of Forum is </a:t>
          </a:r>
          <a:r>
            <a:rPr lang="sr-Latn-RS" dirty="0" err="1"/>
            <a:t>avaliable</a:t>
          </a:r>
          <a:r>
            <a:rPr lang="sr-Latn-RS" dirty="0"/>
            <a:t> on ORS </a:t>
          </a:r>
          <a:r>
            <a:rPr lang="sr-Latn-RS" dirty="0" err="1"/>
            <a:t>website</a:t>
          </a:r>
          <a:r>
            <a:rPr lang="sr-Latn-RS" dirty="0"/>
            <a:t>: </a:t>
          </a:r>
          <a:r>
            <a:rPr lang="en-GB" dirty="0">
              <a:hlinkClick xmlns:r="http://schemas.openxmlformats.org/officeDocument/2006/relationships" r:id="rId2"/>
            </a:rPr>
            <a:t>https://youtu.be/POBikONxzAE</a:t>
          </a:r>
          <a:endParaRPr lang="sr-Latn-RS" dirty="0"/>
        </a:p>
        <a:p>
          <a:endParaRPr lang="sr-Latn-RS" dirty="0"/>
        </a:p>
        <a:p>
          <a:endParaRPr lang="en-GB" dirty="0"/>
        </a:p>
      </dgm:t>
    </dgm:pt>
    <dgm:pt modelId="{ADD1C068-BB56-4EBA-B5D9-F5850C333D68}" type="parTrans" cxnId="{5F1A3107-A4D9-4044-A891-1E165CF729B1}">
      <dgm:prSet/>
      <dgm:spPr/>
      <dgm:t>
        <a:bodyPr/>
        <a:lstStyle/>
        <a:p>
          <a:endParaRPr lang="en-GB"/>
        </a:p>
      </dgm:t>
    </dgm:pt>
    <dgm:pt modelId="{499171C7-2295-44F7-A414-4EE86CFA3168}" type="sibTrans" cxnId="{5F1A3107-A4D9-4044-A891-1E165CF729B1}">
      <dgm:prSet/>
      <dgm:spPr/>
      <dgm:t>
        <a:bodyPr/>
        <a:lstStyle/>
        <a:p>
          <a:endParaRPr lang="en-GB"/>
        </a:p>
      </dgm:t>
    </dgm:pt>
    <dgm:pt modelId="{7629B23E-389D-4CF4-8313-68CA8F7277FF}" type="pres">
      <dgm:prSet presAssocID="{AB4132DB-E130-4A99-A9F1-1B6BC9997C8F}" presName="linear" presStyleCnt="0">
        <dgm:presLayoutVars>
          <dgm:animLvl val="lvl"/>
          <dgm:resizeHandles val="exact"/>
        </dgm:presLayoutVars>
      </dgm:prSet>
      <dgm:spPr/>
    </dgm:pt>
    <dgm:pt modelId="{7068A021-4917-4FE0-811E-F369601CDF49}" type="pres">
      <dgm:prSet presAssocID="{3BBDD83E-0342-4425-81B4-D6266CA146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4D34B2-8CF9-4B60-9055-D4175C1086B4}" type="pres">
      <dgm:prSet presAssocID="{C99E3452-1D67-48B8-A756-4CC168597E6E}" presName="spacer" presStyleCnt="0"/>
      <dgm:spPr/>
    </dgm:pt>
    <dgm:pt modelId="{38393DFC-A031-4821-AA8C-FC5A6160D5FC}" type="pres">
      <dgm:prSet presAssocID="{0AA99493-9B21-4AAF-9B1A-09E7397036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6528E9-AD98-48E2-BBC6-A23B316706DF}" type="pres">
      <dgm:prSet presAssocID="{D8A4FD8F-9136-4E30-9E95-53377F2F46EC}" presName="spacer" presStyleCnt="0"/>
      <dgm:spPr/>
    </dgm:pt>
    <dgm:pt modelId="{1C9D244A-640F-4240-A030-84D6E4409886}" type="pres">
      <dgm:prSet presAssocID="{708593C9-4644-4960-8D8E-DDCBB6B86B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A27801-DF54-426A-8F97-35B345A2F9FA}" type="presOf" srcId="{0AA99493-9B21-4AAF-9B1A-09E7397036A3}" destId="{38393DFC-A031-4821-AA8C-FC5A6160D5FC}" srcOrd="0" destOrd="0" presId="urn:microsoft.com/office/officeart/2005/8/layout/vList2"/>
    <dgm:cxn modelId="{5F1A3107-A4D9-4044-A891-1E165CF729B1}" srcId="{AB4132DB-E130-4A99-A9F1-1B6BC9997C8F}" destId="{708593C9-4644-4960-8D8E-DDCBB6B86B5B}" srcOrd="2" destOrd="0" parTransId="{ADD1C068-BB56-4EBA-B5D9-F5850C333D68}" sibTransId="{499171C7-2295-44F7-A414-4EE86CFA3168}"/>
    <dgm:cxn modelId="{64C5C11C-4066-432A-90A7-D65AA23BE5EC}" type="presOf" srcId="{3BBDD83E-0342-4425-81B4-D6266CA14606}" destId="{7068A021-4917-4FE0-811E-F369601CDF49}" srcOrd="0" destOrd="0" presId="urn:microsoft.com/office/officeart/2005/8/layout/vList2"/>
    <dgm:cxn modelId="{E50FDF2F-05B8-4E3B-904D-F7439BBE85FB}" srcId="{AB4132DB-E130-4A99-A9F1-1B6BC9997C8F}" destId="{0AA99493-9B21-4AAF-9B1A-09E7397036A3}" srcOrd="1" destOrd="0" parTransId="{1F8D2FAC-89A7-49A7-9E27-0BD0CB6E06B9}" sibTransId="{D8A4FD8F-9136-4E30-9E95-53377F2F46EC}"/>
    <dgm:cxn modelId="{7E0CDE5C-14F2-471B-9309-302E5B1E58B3}" type="presOf" srcId="{708593C9-4644-4960-8D8E-DDCBB6B86B5B}" destId="{1C9D244A-640F-4240-A030-84D6E4409886}" srcOrd="0" destOrd="0" presId="urn:microsoft.com/office/officeart/2005/8/layout/vList2"/>
    <dgm:cxn modelId="{3B5C2E67-788A-47C8-B49E-E5CD0ABDDDEF}" srcId="{AB4132DB-E130-4A99-A9F1-1B6BC9997C8F}" destId="{3BBDD83E-0342-4425-81B4-D6266CA14606}" srcOrd="0" destOrd="0" parTransId="{B626F4F5-9EEF-4547-9143-137F0DCA4EAA}" sibTransId="{C99E3452-1D67-48B8-A756-4CC168597E6E}"/>
    <dgm:cxn modelId="{647745A6-5673-43B1-BDF1-1386EA1D62AE}" type="presOf" srcId="{AB4132DB-E130-4A99-A9F1-1B6BC9997C8F}" destId="{7629B23E-389D-4CF4-8313-68CA8F7277FF}" srcOrd="0" destOrd="0" presId="urn:microsoft.com/office/officeart/2005/8/layout/vList2"/>
    <dgm:cxn modelId="{E0A89CFF-4BE9-4C58-BB87-B987158A7163}" type="presParOf" srcId="{7629B23E-389D-4CF4-8313-68CA8F7277FF}" destId="{7068A021-4917-4FE0-811E-F369601CDF49}" srcOrd="0" destOrd="0" presId="urn:microsoft.com/office/officeart/2005/8/layout/vList2"/>
    <dgm:cxn modelId="{4E175990-9263-427D-9637-BA7A4CA3E8B5}" type="presParOf" srcId="{7629B23E-389D-4CF4-8313-68CA8F7277FF}" destId="{624D34B2-8CF9-4B60-9055-D4175C1086B4}" srcOrd="1" destOrd="0" presId="urn:microsoft.com/office/officeart/2005/8/layout/vList2"/>
    <dgm:cxn modelId="{A88C2722-6D39-400C-95FD-DD93FAB87941}" type="presParOf" srcId="{7629B23E-389D-4CF4-8313-68CA8F7277FF}" destId="{38393DFC-A031-4821-AA8C-FC5A6160D5FC}" srcOrd="2" destOrd="0" presId="urn:microsoft.com/office/officeart/2005/8/layout/vList2"/>
    <dgm:cxn modelId="{1914BFCB-8613-4729-AD6F-227C4152DBF2}" type="presParOf" srcId="{7629B23E-389D-4CF4-8313-68CA8F7277FF}" destId="{846528E9-AD98-48E2-BBC6-A23B316706DF}" srcOrd="3" destOrd="0" presId="urn:microsoft.com/office/officeart/2005/8/layout/vList2"/>
    <dgm:cxn modelId="{DA213CC9-A381-48C5-B9F3-4BAE4EA87908}" type="presParOf" srcId="{7629B23E-389D-4CF4-8313-68CA8F7277FF}" destId="{1C9D244A-640F-4240-A030-84D6E4409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8A021-4917-4FE0-811E-F369601CDF49}">
      <dsp:nvSpPr>
        <dsp:cNvPr id="0" name=""/>
        <dsp:cNvSpPr/>
      </dsp:nvSpPr>
      <dsp:spPr>
        <a:xfrm>
          <a:off x="0" y="137934"/>
          <a:ext cx="6263640" cy="1719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Association of Patients with Rheumatic Diseases of the Republic of Serbia (ORS) organized a press conference regarding the realization of the project "Time to work" . The conference was held on </a:t>
          </a:r>
          <a:r>
            <a:rPr lang="sr-Latn-RS" sz="1200" kern="1200" dirty="0" err="1"/>
            <a:t>October</a:t>
          </a:r>
          <a:r>
            <a:rPr lang="sr-Latn-RS" sz="1200" kern="1200" dirty="0"/>
            <a:t> 12th</a:t>
          </a:r>
          <a:r>
            <a:rPr lang="en-GB" sz="1200" kern="1200" dirty="0"/>
            <a:t> 2021, in the Belgrade Press Center of the Association of Journalists of Serbia, with a good attendance of representatives of written and digital media.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3959" y="221893"/>
        <a:ext cx="6095722" cy="1551981"/>
      </dsp:txXfrm>
    </dsp:sp>
    <dsp:sp modelId="{38393DFC-A031-4821-AA8C-FC5A6160D5FC}">
      <dsp:nvSpPr>
        <dsp:cNvPr id="0" name=""/>
        <dsp:cNvSpPr/>
      </dsp:nvSpPr>
      <dsp:spPr>
        <a:xfrm>
          <a:off x="0" y="1892394"/>
          <a:ext cx="6263640" cy="171989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 err="1"/>
            <a:t>Topic</a:t>
          </a:r>
          <a:r>
            <a:rPr lang="sr-Latn-RS" sz="1200" kern="1200" dirty="0"/>
            <a:t> of </a:t>
          </a:r>
          <a:r>
            <a:rPr lang="sr-Latn-RS" sz="1200" kern="1200" dirty="0" err="1"/>
            <a:t>conference</a:t>
          </a:r>
          <a:r>
            <a:rPr lang="sr-Latn-RS" sz="1200" kern="1200" dirty="0"/>
            <a:t> </a:t>
          </a:r>
          <a:r>
            <a:rPr lang="sr-Latn-RS" sz="1200" kern="1200" dirty="0" err="1"/>
            <a:t>was</a:t>
          </a:r>
          <a:r>
            <a:rPr lang="sr-Latn-RS" sz="1200" kern="1200" dirty="0"/>
            <a:t> </a:t>
          </a:r>
          <a:r>
            <a:rPr lang="en-US" sz="1200" kern="1200" dirty="0"/>
            <a:t>joint efforts to improve the employment of persons with disabilities (PWDs) and/or persons with rheumatic and bone and joint diseases (RMD) in the Republic of Serbia</a:t>
          </a:r>
          <a:r>
            <a:rPr lang="sr-Latn-RS" sz="1200" kern="1200" dirty="0"/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 err="1"/>
            <a:t>Full</a:t>
          </a:r>
          <a:r>
            <a:rPr lang="sr-Latn-RS" sz="1200" kern="1200" dirty="0"/>
            <a:t> </a:t>
          </a:r>
          <a:r>
            <a:rPr lang="sr-Latn-RS" sz="1200" kern="1200" dirty="0" err="1"/>
            <a:t>recording</a:t>
          </a:r>
          <a:r>
            <a:rPr lang="sr-Latn-RS" sz="1200" kern="1200" dirty="0"/>
            <a:t> of </a:t>
          </a:r>
          <a:r>
            <a:rPr lang="sr-Latn-RS" sz="1200" kern="1200" dirty="0" err="1"/>
            <a:t>press</a:t>
          </a:r>
          <a:r>
            <a:rPr lang="sr-Latn-RS" sz="1200" kern="1200" dirty="0"/>
            <a:t> </a:t>
          </a:r>
          <a:r>
            <a:rPr lang="sr-Latn-RS" sz="1200" kern="1200" dirty="0" err="1"/>
            <a:t>conference</a:t>
          </a:r>
          <a:r>
            <a:rPr lang="sr-Latn-RS" sz="1200" kern="1200" dirty="0"/>
            <a:t> is </a:t>
          </a:r>
          <a:r>
            <a:rPr lang="sr-Latn-RS" sz="1200" kern="1200" dirty="0" err="1"/>
            <a:t>avaliable</a:t>
          </a:r>
          <a:r>
            <a:rPr lang="sr-Latn-RS" sz="1200" kern="1200" dirty="0"/>
            <a:t> on </a:t>
          </a:r>
          <a:r>
            <a:rPr lang="sr-Latn-RS" sz="1200" kern="1200" dirty="0" err="1"/>
            <a:t>Press</a:t>
          </a:r>
          <a:r>
            <a:rPr lang="sr-Latn-RS" sz="1200" kern="1200" dirty="0"/>
            <a:t> Center </a:t>
          </a:r>
          <a:r>
            <a:rPr lang="sr-Latn-RS" sz="1200" kern="1200" dirty="0" err="1"/>
            <a:t>Youtube</a:t>
          </a:r>
          <a:r>
            <a:rPr lang="sr-Latn-RS" sz="1200" kern="1200" dirty="0"/>
            <a:t> </a:t>
          </a:r>
          <a:r>
            <a:rPr lang="sr-Latn-RS" sz="1200" kern="1200" dirty="0" err="1"/>
            <a:t>Channel</a:t>
          </a:r>
          <a:r>
            <a:rPr lang="sr-Latn-RS" sz="1200" kern="1200" dirty="0"/>
            <a:t>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/>
            <a:t> </a:t>
          </a:r>
          <a:r>
            <a:rPr lang="en-GB" sz="1200" kern="1200" dirty="0" err="1">
              <a:hlinkClick xmlns:r="http://schemas.openxmlformats.org/officeDocument/2006/relationships" r:id="rId1"/>
            </a:rPr>
            <a:t>Svetski</a:t>
          </a:r>
          <a:r>
            <a:rPr lang="en-GB" sz="1200" kern="1200" dirty="0">
              <a:hlinkClick xmlns:r="http://schemas.openxmlformats.org/officeDocument/2006/relationships" r:id="rId1"/>
            </a:rPr>
            <a:t> dan </a:t>
          </a:r>
          <a:r>
            <a:rPr lang="en-GB" sz="1200" kern="1200" dirty="0" err="1">
              <a:hlinkClick xmlns:r="http://schemas.openxmlformats.org/officeDocument/2006/relationships" r:id="rId1"/>
            </a:rPr>
            <a:t>borbe</a:t>
          </a:r>
          <a:r>
            <a:rPr lang="en-GB" sz="1200" kern="1200" dirty="0">
              <a:hlinkClick xmlns:r="http://schemas.openxmlformats.org/officeDocument/2006/relationships" r:id="rId1"/>
            </a:rPr>
            <a:t> </a:t>
          </a:r>
          <a:r>
            <a:rPr lang="en-GB" sz="1200" kern="1200" dirty="0" err="1">
              <a:hlinkClick xmlns:r="http://schemas.openxmlformats.org/officeDocument/2006/relationships" r:id="rId1"/>
            </a:rPr>
            <a:t>protiv</a:t>
          </a:r>
          <a:r>
            <a:rPr lang="en-GB" sz="1200" kern="1200" dirty="0">
              <a:hlinkClick xmlns:r="http://schemas.openxmlformats.org/officeDocument/2006/relationships" r:id="rId1"/>
            </a:rPr>
            <a:t> </a:t>
          </a:r>
          <a:r>
            <a:rPr lang="en-GB" sz="1200" kern="1200" dirty="0" err="1">
              <a:hlinkClick xmlns:r="http://schemas.openxmlformats.org/officeDocument/2006/relationships" r:id="rId1"/>
            </a:rPr>
            <a:t>artritisa</a:t>
          </a:r>
          <a:r>
            <a:rPr lang="en-GB" sz="1200" kern="1200" dirty="0">
              <a:hlinkClick xmlns:r="http://schemas.openxmlformats.org/officeDocument/2006/relationships" r:id="rId1"/>
            </a:rPr>
            <a:t> – YouTube</a:t>
          </a:r>
          <a:endParaRPr lang="sr-Latn-R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3959" y="1976353"/>
        <a:ext cx="6095722" cy="1551981"/>
      </dsp:txXfrm>
    </dsp:sp>
    <dsp:sp modelId="{1C9D244A-640F-4240-A030-84D6E4409886}">
      <dsp:nvSpPr>
        <dsp:cNvPr id="0" name=""/>
        <dsp:cNvSpPr/>
      </dsp:nvSpPr>
      <dsp:spPr>
        <a:xfrm>
          <a:off x="0" y="3646854"/>
          <a:ext cx="6263640" cy="17198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Association of Patients with Rheumatic Diseases of the Republic of Serbia (ORS) organized a </a:t>
          </a:r>
          <a:r>
            <a:rPr lang="sr-Latn-RS" sz="1200" kern="1200" dirty="0" err="1"/>
            <a:t>interactive</a:t>
          </a:r>
          <a:r>
            <a:rPr lang="sr-Latn-RS" sz="1200" kern="1200" dirty="0"/>
            <a:t> </a:t>
          </a:r>
          <a:r>
            <a:rPr lang="sr-Latn-RS" sz="1200" kern="1200" dirty="0" err="1"/>
            <a:t>online</a:t>
          </a:r>
          <a:r>
            <a:rPr lang="sr-Latn-RS" sz="1200" kern="1200" dirty="0"/>
            <a:t> forum</a:t>
          </a:r>
          <a:r>
            <a:rPr lang="en-GB" sz="1200" kern="1200" dirty="0"/>
            <a:t> regarding </a:t>
          </a:r>
          <a:r>
            <a:rPr lang="sr-Latn-RS" sz="1200" kern="1200" dirty="0" err="1"/>
            <a:t>World</a:t>
          </a:r>
          <a:r>
            <a:rPr lang="sr-Latn-RS" sz="1200" kern="1200" dirty="0"/>
            <a:t> </a:t>
          </a:r>
          <a:r>
            <a:rPr lang="sr-Latn-RS" sz="1200" kern="1200" dirty="0" err="1"/>
            <a:t>Arthritis</a:t>
          </a:r>
          <a:r>
            <a:rPr lang="sr-Latn-RS" sz="1200" kern="1200" dirty="0"/>
            <a:t> </a:t>
          </a:r>
          <a:r>
            <a:rPr lang="sr-Latn-RS" sz="1200" kern="1200" dirty="0" err="1"/>
            <a:t>Day</a:t>
          </a:r>
          <a:r>
            <a:rPr lang="en-GB" sz="1200" kern="1200" dirty="0"/>
            <a:t> . The </a:t>
          </a:r>
          <a:r>
            <a:rPr lang="sr-Latn-RS" sz="1200" kern="1200" dirty="0"/>
            <a:t>forum</a:t>
          </a:r>
          <a:r>
            <a:rPr lang="en-GB" sz="1200" kern="1200" dirty="0"/>
            <a:t> was held on October 12th 2021</a:t>
          </a:r>
          <a:r>
            <a:rPr lang="sr-Latn-RS" sz="1200" kern="1200" dirty="0"/>
            <a:t>.  (</a:t>
          </a:r>
          <a:r>
            <a:rPr lang="sr-Latn-RS" sz="1200" kern="1200" dirty="0" err="1"/>
            <a:t>Attendance</a:t>
          </a:r>
          <a:r>
            <a:rPr lang="sr-Latn-RS" sz="1200" kern="1200" dirty="0"/>
            <a:t>: </a:t>
          </a:r>
          <a:r>
            <a:rPr lang="sr-Latn-RS" sz="1200" kern="1200" dirty="0" err="1"/>
            <a:t>Approx</a:t>
          </a:r>
          <a:r>
            <a:rPr lang="sr-Latn-RS" sz="1200" kern="1200" dirty="0"/>
            <a:t> 50 </a:t>
          </a:r>
          <a:r>
            <a:rPr lang="sr-Latn-RS" sz="1200" kern="1200" dirty="0" err="1"/>
            <a:t>attendees</a:t>
          </a:r>
          <a:r>
            <a:rPr lang="sr-Latn-RS" sz="1200" kern="1200" dirty="0"/>
            <a:t> </a:t>
          </a:r>
          <a:r>
            <a:rPr lang="sr-Latn-RS" sz="1200" kern="1200" dirty="0" err="1"/>
            <a:t>participated</a:t>
          </a:r>
          <a:r>
            <a:rPr lang="sr-Latn-RS" sz="1200" kern="1200" dirty="0"/>
            <a:t> on Forum </a:t>
          </a:r>
          <a:r>
            <a:rPr lang="sr-Latn-RS" sz="1200" kern="1200" dirty="0" err="1"/>
            <a:t>by</a:t>
          </a:r>
          <a:r>
            <a:rPr lang="sr-Latn-RS" sz="1200" kern="1200" dirty="0"/>
            <a:t> Zoom </a:t>
          </a:r>
          <a:r>
            <a:rPr lang="sr-Latn-RS" sz="1200" kern="1200" dirty="0" err="1"/>
            <a:t>platform</a:t>
          </a:r>
          <a:r>
            <a:rPr lang="sr-Latn-RS" sz="1200" kern="1200" dirty="0"/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 err="1"/>
            <a:t>Full</a:t>
          </a:r>
          <a:r>
            <a:rPr lang="sr-Latn-RS" sz="1200" kern="1200" dirty="0"/>
            <a:t> </a:t>
          </a:r>
          <a:r>
            <a:rPr lang="sr-Latn-RS" sz="1200" kern="1200" dirty="0" err="1"/>
            <a:t>recording</a:t>
          </a:r>
          <a:r>
            <a:rPr lang="sr-Latn-RS" sz="1200" kern="1200" dirty="0"/>
            <a:t> of Forum is </a:t>
          </a:r>
          <a:r>
            <a:rPr lang="sr-Latn-RS" sz="1200" kern="1200" dirty="0" err="1"/>
            <a:t>avaliable</a:t>
          </a:r>
          <a:r>
            <a:rPr lang="sr-Latn-RS" sz="1200" kern="1200" dirty="0"/>
            <a:t> on ORS </a:t>
          </a:r>
          <a:r>
            <a:rPr lang="sr-Latn-RS" sz="1200" kern="1200" dirty="0" err="1"/>
            <a:t>website</a:t>
          </a:r>
          <a:r>
            <a:rPr lang="sr-Latn-RS" sz="1200" kern="1200" dirty="0"/>
            <a:t>: </a:t>
          </a:r>
          <a:r>
            <a:rPr lang="en-GB" sz="1200" kern="1200" dirty="0">
              <a:hlinkClick xmlns:r="http://schemas.openxmlformats.org/officeDocument/2006/relationships" r:id="rId2"/>
            </a:rPr>
            <a:t>https://youtu.be/POBikONxzAE</a:t>
          </a:r>
          <a:endParaRPr lang="sr-Latn-R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83959" y="3730813"/>
        <a:ext cx="6095722" cy="155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41A6-48FB-4A80-87AD-F349262A5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2ACD0-A108-438B-B7F2-85724A956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F036-BBE6-4C75-95EF-3F83F3CD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E898-DE73-4790-BEA3-80108D93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CD821-73C2-46B6-A577-EE3BED7D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793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D315-9ECC-47BC-9C4A-92DB333F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5CA8D-4B4E-41AD-8C02-30CFEACAC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6233-BB8C-4323-A32B-08BC0FA8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847C-1D62-4467-BB0E-84A31C30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E708B-E3D4-4696-98B7-1416E57A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139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46B6E-8A0F-4BEC-AC77-DFA4C089E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65E93-74AC-4482-8B32-433D927FE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8019-1E2E-4D69-93BE-928DBBEB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885-1658-43DC-BBF6-CC2B241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102A-6A59-44BE-8243-D1D7F74E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60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03C2-B389-47CD-8D1D-2F7ACE97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49C6-5C3D-4CED-B828-A739AA72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C0FA2-1292-4250-9A1A-71A4B72A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1770E-2432-44A0-BA97-2AC36C5F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B767-F2C3-4F44-B193-6BBAF885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47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D115-7745-48A0-BCDD-59E8FCA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FBE09-2096-46C0-94B4-0629F647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2545E-2674-406C-891F-7484C57A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F33EE-69AB-4455-84A6-3CE8A35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73EA5-A4E8-4539-964F-4A626874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59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EA56-4B03-4FA4-BDED-6AE44DC8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F177-AAC1-4461-B6EF-1482E9558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21FD6-2DBC-491B-A3BD-343EA1BCC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76167-124D-46E8-B120-9878FDE7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9AA0-2CB5-4ADF-AC96-BFDE3F5A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28EFF-C78A-456A-8B54-DEF316BE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51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529D-9B92-4C6A-A6ED-787DD8BA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01425-1E84-49E4-A3DB-2EC38BB3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FC980-1034-4DBC-89E5-CA13CCB54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9D9C4-5D12-4469-8D2B-E1076BCA3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D68DC-C968-4966-8FEA-C60109165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CE2FD-A906-43B0-B0D4-EC6A622E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F760A-52E5-407B-BC00-5CF0EB42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50565-466D-42D1-AB2E-971661FD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271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BF07-5483-46B0-B5CC-A3844050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D6B4F-2363-4C39-BAFF-EFD7FB90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48366-24FF-4D96-9D00-70D8EF9B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04555-BA15-4C98-8B33-0F98ACE0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301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41AE3-764A-4B38-8146-879A6143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7F8A8-0421-4D86-9E68-B5EF1A85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FABE6-DF5B-40D5-AD28-07C9EAC7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1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C04B-942C-4C85-8A21-C99AF9F5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DF66-CC72-4CF7-919D-FCDA3143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9EDD0-A259-4324-90D0-DA490258F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39FC3-FC22-476B-B1D8-8655FB28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DC17E-8392-43E7-B7F5-7E5A296B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7FF0-AF0A-43B8-9185-EC4E7DFC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27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7208-52A2-4789-BBBE-5149721E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E10B4-3375-411A-9F5E-545254FA7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5F381-E4BF-4AFA-9A06-26FDDA5BB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80A3B-21F6-46E3-8689-456F4829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1819A-6363-4717-92E4-6C01D208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1DEB2-50BA-4F3C-93A7-10C1734D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269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ABE46-A605-4790-B1EE-B5B0A76B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4B46-CFDD-4E52-955F-F07BA7CA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2308-6982-4261-A827-C4B353379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17F4-045B-4BA3-B042-DE59C24519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CBA9-40CC-4787-9BC8-D97BB3CBF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50276-DD82-4D6D-856B-D4D39AAA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EA5-0042-4BD9-A521-3AC4E0189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414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earthritis.org/wa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curearthritis.org/w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DD2C2-D0E8-44DC-A0F2-2C1F13A8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sr-Latn-RS" sz="8000" dirty="0">
                <a:solidFill>
                  <a:srgbClr val="FFFFFF"/>
                </a:solidFill>
              </a:rPr>
              <a:t>Media </a:t>
            </a:r>
            <a:r>
              <a:rPr lang="sr-Latn-RS" sz="8000" dirty="0" err="1">
                <a:solidFill>
                  <a:srgbClr val="FFFFFF"/>
                </a:solidFill>
              </a:rPr>
              <a:t>Report</a:t>
            </a:r>
            <a:endParaRPr lang="sr-Latn-R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6518-23A5-4C2B-A999-49C474CF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Autofit/>
          </a:bodyPr>
          <a:lstStyle/>
          <a:p>
            <a:r>
              <a:rPr lang="en-GB" sz="40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</a:t>
            </a:r>
            <a:r>
              <a:rPr lang="sr-Latn-RS" sz="40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„Time to </a:t>
            </a:r>
            <a:r>
              <a:rPr lang="sr-Latn-RS" sz="4000" b="1" dirty="0" err="1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sr-Latn-RS" sz="4000" b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r>
              <a:rPr lang="sr-Latn-RS" sz="3200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Press</a:t>
            </a:r>
            <a:r>
              <a:rPr lang="sr-Latn-RS" sz="32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sr-Latn-RS" sz="3200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conference</a:t>
            </a:r>
            <a:r>
              <a:rPr lang="sr-Latn-RS" sz="3200" u="sng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sr-Latn-RS" sz="3200" u="sng" dirty="0" err="1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and</a:t>
            </a:r>
            <a:r>
              <a:rPr lang="sr-Latn-RS" sz="3200" u="sng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sr-Latn-RS" sz="3200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Online</a:t>
            </a:r>
            <a:r>
              <a:rPr lang="sr-Latn-RS" sz="32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forum</a:t>
            </a:r>
          </a:p>
          <a:p>
            <a:r>
              <a:rPr lang="en-GB" sz="32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World Arthritis Day</a:t>
            </a:r>
            <a:r>
              <a:rPr lang="sr-Latn-RS" sz="32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2021.</a:t>
            </a:r>
          </a:p>
          <a:p>
            <a:r>
              <a:rPr lang="sr-Latn-RS" sz="3200" u="sng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ORS</a:t>
            </a:r>
            <a:endParaRPr lang="en-GB" sz="32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endParaRPr lang="sr-Latn-R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7EEE-3A93-400C-A2C6-A0172C7C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27"/>
            <a:ext cx="10515600" cy="1325563"/>
          </a:xfrm>
        </p:spPr>
        <p:txBody>
          <a:bodyPr/>
          <a:lstStyle/>
          <a:p>
            <a:r>
              <a:rPr lang="sr-Latn-RS" dirty="0" err="1"/>
              <a:t>Appearance</a:t>
            </a:r>
            <a:r>
              <a:rPr lang="sr-Latn-RS" dirty="0"/>
              <a:t> </a:t>
            </a:r>
            <a:r>
              <a:rPr lang="sr-Latn-RS" dirty="0" err="1"/>
              <a:t>examples</a:t>
            </a:r>
            <a:endParaRPr lang="sr-Latn-R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DDB31F-0947-4CD7-9E2F-A7D864EE4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302" y="1276019"/>
            <a:ext cx="3157170" cy="467617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608CA-746E-46B5-820A-284D3FF97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425" y="389620"/>
            <a:ext cx="2523281" cy="5787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AF34E-E9BA-40D2-A800-AD37234E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94" y="1199548"/>
            <a:ext cx="517805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BC4B-1410-4451-B420-87634327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dirty="0" err="1"/>
              <a:t>Appearance</a:t>
            </a:r>
            <a:r>
              <a:rPr lang="sr-Latn-RS" dirty="0"/>
              <a:t> </a:t>
            </a:r>
            <a:r>
              <a:rPr lang="sr-Latn-RS" dirty="0" err="1"/>
              <a:t>examples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B4AEC-7E5D-41D3-B1C3-A051B2BDF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38" y="1881962"/>
            <a:ext cx="5903062" cy="34981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5D0FA-6238-4D15-9E6A-A77E7CF38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888" y="324403"/>
            <a:ext cx="5326912" cy="2732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3E24A-4ADC-4693-B9AB-F05052C74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888" y="3248246"/>
            <a:ext cx="5903062" cy="2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9534-8509-4BFC-82B0-19343F11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Appearance</a:t>
            </a:r>
            <a:r>
              <a:rPr lang="sr-Latn-RS" dirty="0"/>
              <a:t> </a:t>
            </a:r>
            <a:r>
              <a:rPr lang="sr-Latn-RS" dirty="0" err="1"/>
              <a:t>examples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BA8B0-906F-41D2-90D2-1437CB3FF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85" y="1906928"/>
            <a:ext cx="5270715" cy="31743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6743D-7F5F-4518-A865-C24A09637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121" y="1906928"/>
            <a:ext cx="4838594" cy="31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7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90D05-C2B4-49B4-9974-793667A9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GB" sz="5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Arthritis Day</a:t>
            </a:r>
            <a:r>
              <a:rPr lang="sr-Latn-RS" sz="5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91092A-E64C-4344-9211-510103B24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752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9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546CB-ACFA-404B-82BD-386AE467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 Media </a:t>
            </a:r>
            <a:r>
              <a:rPr lang="sr-Latn-RS" sz="4000" dirty="0" err="1">
                <a:solidFill>
                  <a:srgbClr val="FFFFFF"/>
                </a:solidFill>
              </a:rPr>
              <a:t>appearances</a:t>
            </a:r>
            <a:endParaRPr lang="sr-Latn-R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306A-AAEB-4BB1-B353-CBD1618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sr-Latn-RS" sz="1400" b="1" dirty="0">
                <a:latin typeface="+mj-lt"/>
              </a:rPr>
              <a:t>22 </a:t>
            </a:r>
            <a:r>
              <a:rPr lang="sr-Latn-RS" sz="1400" b="1" dirty="0" err="1">
                <a:latin typeface="+mj-lt"/>
              </a:rPr>
              <a:t>journalists</a:t>
            </a:r>
            <a:r>
              <a:rPr lang="sr-Latn-RS" sz="1400" b="1" dirty="0">
                <a:latin typeface="+mj-lt"/>
              </a:rPr>
              <a:t> </a:t>
            </a:r>
            <a:r>
              <a:rPr lang="sr-Latn-RS" sz="1400" dirty="0" err="1">
                <a:latin typeface="+mj-lt"/>
              </a:rPr>
              <a:t>participated</a:t>
            </a:r>
            <a:r>
              <a:rPr lang="sr-Latn-RS" sz="1400" dirty="0">
                <a:latin typeface="+mj-lt"/>
              </a:rPr>
              <a:t> on WAD </a:t>
            </a:r>
            <a:r>
              <a:rPr lang="sr-Latn-RS" sz="1400" dirty="0" err="1">
                <a:latin typeface="+mj-lt"/>
              </a:rPr>
              <a:t>press</a:t>
            </a:r>
            <a:r>
              <a:rPr lang="sr-Latn-RS" sz="1400" dirty="0">
                <a:latin typeface="+mj-lt"/>
              </a:rPr>
              <a:t> </a:t>
            </a:r>
            <a:r>
              <a:rPr lang="sr-Latn-RS" sz="1400" dirty="0" err="1">
                <a:latin typeface="+mj-lt"/>
              </a:rPr>
              <a:t>conference</a:t>
            </a:r>
            <a:r>
              <a:rPr lang="sr-Latn-RS" sz="1400" dirty="0">
                <a:latin typeface="+mj-lt"/>
              </a:rPr>
              <a:t> ( Politika, Danas, Kurir, Alo,  Večernje Novosti, Srpski telegraf, Telegraf.rs, Espreso.rs, </a:t>
            </a:r>
            <a:r>
              <a:rPr lang="sr-Latn-RS" sz="1400" dirty="0" err="1">
                <a:latin typeface="+mj-lt"/>
              </a:rPr>
              <a:t>Mondo</a:t>
            </a:r>
            <a:r>
              <a:rPr lang="sr-Latn-RS" sz="1400" dirty="0">
                <a:latin typeface="+mj-lt"/>
              </a:rPr>
              <a:t>, Radio Beograd1, Studio B, Tanjug, Tanjug TV, Kurir TV, TV Pink, TV Republika Srpska, Beta, TV </a:t>
            </a:r>
            <a:r>
              <a:rPr lang="sr-Latn-RS" sz="1400" dirty="0" err="1">
                <a:latin typeface="+mj-lt"/>
              </a:rPr>
              <a:t>Euronews</a:t>
            </a:r>
            <a:r>
              <a:rPr lang="sr-Latn-RS" sz="1400" dirty="0">
                <a:latin typeface="+mj-lt"/>
              </a:rPr>
              <a:t>...)</a:t>
            </a:r>
          </a:p>
          <a:p>
            <a:r>
              <a:rPr lang="sr-Latn-RS" sz="1400" dirty="0">
                <a:latin typeface="+mj-lt"/>
                <a:cs typeface="Arial" panose="020B0604020202020204" pitchFamily="34" charset="0"/>
              </a:rPr>
              <a:t>Total of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registered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published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/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broadcasted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appearances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:</a:t>
            </a:r>
            <a:r>
              <a:rPr lang="sr-Latn-RS" sz="1400" b="1" dirty="0">
                <a:latin typeface="+mj-lt"/>
                <a:cs typeface="Arial" panose="020B0604020202020204" pitchFamily="34" charset="0"/>
              </a:rPr>
              <a:t> 38 </a:t>
            </a:r>
          </a:p>
          <a:p>
            <a:r>
              <a:rPr lang="sr-Latn-RS" sz="1400" dirty="0">
                <a:latin typeface="+mj-lt"/>
                <a:cs typeface="Arial" panose="020B0604020202020204" pitchFamily="34" charset="0"/>
              </a:rPr>
              <a:t>TV - 12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appearances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 : RTS1,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StudioB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(2) TV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Euronews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, TV Republika Srpska, TV Pink Vesti (2), TV Kurir (2) TV K1, TV Belami, TV Vojvodina</a:t>
            </a:r>
          </a:p>
          <a:p>
            <a:r>
              <a:rPr lang="sr-Latn-RS" sz="1400" dirty="0">
                <a:latin typeface="+mj-lt"/>
                <a:cs typeface="Arial" panose="020B0604020202020204" pitchFamily="34" charset="0"/>
              </a:rPr>
              <a:t> Radio- 1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appearance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: Radio Beograd 1</a:t>
            </a:r>
          </a:p>
          <a:p>
            <a:r>
              <a:rPr lang="sr-Latn-RS" sz="1400" dirty="0">
                <a:latin typeface="+mj-lt"/>
                <a:cs typeface="Arial" panose="020B0604020202020204" pitchFamily="34" charset="0"/>
              </a:rPr>
              <a:t>Media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portals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– 19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appearances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- espreso.rs, kurir.rs, studiob.rs, tanjug.rs,beta.rs, belami.rs, rtv.rs, srbijadanas.rs, lepa i srećna.rs, mondo.rs danas.rs, politika.rs, republika.rs, telegraf.rs, informer.rs, novi magazin.rs, top vesti.rs, vesti.rs, naslovi.rs</a:t>
            </a:r>
          </a:p>
          <a:p>
            <a:r>
              <a:rPr lang="sr-Latn-RS" sz="1400" dirty="0">
                <a:latin typeface="+mj-lt"/>
                <a:cs typeface="Arial" panose="020B0604020202020204" pitchFamily="34" charset="0"/>
              </a:rPr>
              <a:t> Print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editions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– 4 : Politika, Danas, Alo, Dnevnik</a:t>
            </a:r>
          </a:p>
          <a:p>
            <a:r>
              <a:rPr lang="sr-Latn-RS" sz="1400" dirty="0" err="1">
                <a:latin typeface="+mj-lt"/>
                <a:cs typeface="Arial" panose="020B0604020202020204" pitchFamily="34" charset="0"/>
              </a:rPr>
              <a:t>Expecting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2 more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apearances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in Politika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Informer</a:t>
            </a:r>
            <a:r>
              <a:rPr lang="sr-Latn-RS" sz="1400" dirty="0">
                <a:latin typeface="+mj-lt"/>
                <a:cs typeface="Arial" panose="020B0604020202020204" pitchFamily="34" charset="0"/>
              </a:rPr>
              <a:t> print </a:t>
            </a:r>
            <a:r>
              <a:rPr lang="sr-Latn-RS" sz="1400" dirty="0" err="1">
                <a:latin typeface="+mj-lt"/>
                <a:cs typeface="Arial" panose="020B0604020202020204" pitchFamily="34" charset="0"/>
              </a:rPr>
              <a:t>editions</a:t>
            </a:r>
            <a:endParaRPr lang="sr-Latn-RS" sz="1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0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B2EBA-BD30-43DE-9F8B-7E1EF82E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450" y="469900"/>
            <a:ext cx="6397625" cy="3590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085D4-C070-4929-8725-DAB9F03C3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450" y="4130675"/>
            <a:ext cx="3741738" cy="222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BBBB-E2C4-4BD7-8469-7C4DBCE195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213" y="4130675"/>
            <a:ext cx="2584450" cy="222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BC5E1-78BA-41EF-B93B-CCCDD475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r-Latn-RS" dirty="0" err="1">
                <a:solidFill>
                  <a:srgbClr val="FFFFFF"/>
                </a:solidFill>
              </a:rPr>
              <a:t>Appearance</a:t>
            </a:r>
            <a:r>
              <a:rPr lang="sr-Latn-RS" dirty="0">
                <a:solidFill>
                  <a:srgbClr val="FFFFFF"/>
                </a:solidFill>
              </a:rPr>
              <a:t> </a:t>
            </a:r>
            <a:r>
              <a:rPr lang="sr-Latn-RS" dirty="0" err="1">
                <a:solidFill>
                  <a:srgbClr val="FFFFFF"/>
                </a:solidFill>
              </a:rPr>
              <a:t>examples</a:t>
            </a:r>
            <a:endParaRPr lang="sr-Latn-R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2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493-2446-4E57-8562-A426A72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Appearance</a:t>
            </a:r>
            <a:r>
              <a:rPr lang="sr-Latn-RS" dirty="0"/>
              <a:t> </a:t>
            </a:r>
            <a:r>
              <a:rPr lang="sr-Latn-RS" dirty="0" err="1"/>
              <a:t>examples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FEFCE-6516-4A15-B48B-17C2D26C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13" y="1875098"/>
            <a:ext cx="5586887" cy="34261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E1C50-A8CF-48C2-ACDD-D6B2E05AA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927" y="405113"/>
            <a:ext cx="5440101" cy="2939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E791F-658A-4DE6-8C9B-B304D01A7B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927" y="3599724"/>
            <a:ext cx="5440101" cy="29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4AC8D-7893-40DD-8D64-187B6727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r-Latn-RS" sz="5400" dirty="0" err="1">
                <a:solidFill>
                  <a:schemeClr val="bg1"/>
                </a:solidFill>
              </a:rPr>
              <a:t>Appearance</a:t>
            </a:r>
            <a:r>
              <a:rPr lang="sr-Latn-RS" sz="5400" dirty="0">
                <a:solidFill>
                  <a:schemeClr val="bg1"/>
                </a:solidFill>
              </a:rPr>
              <a:t> </a:t>
            </a:r>
            <a:r>
              <a:rPr lang="sr-Latn-RS" sz="5400" dirty="0" err="1">
                <a:solidFill>
                  <a:schemeClr val="bg1"/>
                </a:solidFill>
              </a:rPr>
              <a:t>examples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6B64D-1B71-4F0B-AD3C-68FDE3C4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14" y="2426818"/>
            <a:ext cx="5151624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F514F6-C922-4F57-A198-F252EE44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073" y="2543468"/>
            <a:ext cx="5455917" cy="37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CF556-76C0-4E8D-85BF-A6B1AFC6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r-Latn-RS" sz="5400" dirty="0" err="1">
                <a:solidFill>
                  <a:schemeClr val="bg1"/>
                </a:solidFill>
              </a:rPr>
              <a:t>Appearance</a:t>
            </a:r>
            <a:r>
              <a:rPr lang="sr-Latn-RS" sz="5400" dirty="0">
                <a:solidFill>
                  <a:schemeClr val="bg1"/>
                </a:solidFill>
              </a:rPr>
              <a:t> </a:t>
            </a:r>
            <a:r>
              <a:rPr lang="sr-Latn-RS" sz="5400" dirty="0" err="1">
                <a:solidFill>
                  <a:schemeClr val="bg1"/>
                </a:solidFill>
              </a:rPr>
              <a:t>examples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0369B-9057-4BEA-BADC-DDC7CB89C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1377151"/>
            <a:ext cx="3425609" cy="185879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FAFAB-3F7F-4447-A605-F30FB0496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729" y="884721"/>
            <a:ext cx="3433324" cy="28436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9F2968-8D67-4906-BD92-02E49BF7C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725" y="1363806"/>
            <a:ext cx="3423916" cy="1930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9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EDB7-B374-496D-94B6-F6F18767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sz="4000" dirty="0" err="1"/>
              <a:t>Appearance</a:t>
            </a:r>
            <a:r>
              <a:rPr lang="sr-Latn-RS" sz="4000" dirty="0"/>
              <a:t> </a:t>
            </a:r>
            <a:r>
              <a:rPr lang="sr-Latn-RS" sz="4000" dirty="0" err="1"/>
              <a:t>examples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BAFB6-7220-4264-8435-412D814E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049" y="1027906"/>
            <a:ext cx="2602707" cy="56558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4F9A5-2B56-4E1B-88C7-8F9789078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721" y="1148316"/>
            <a:ext cx="2679405" cy="5535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E6E13-8B11-4159-937B-F11F4E07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820" y="1551006"/>
            <a:ext cx="4201610" cy="55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79203-A57A-41D6-B159-FE6969453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138" y="1844675"/>
            <a:ext cx="3892550" cy="44497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E0110-88BB-444C-B04C-597C64EE2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1844675"/>
            <a:ext cx="5019675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68BBA-A01C-49F8-A3B7-F2F3035C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sz="5400" dirty="0" err="1"/>
              <a:t>Appearance</a:t>
            </a:r>
            <a:r>
              <a:rPr lang="sr-Latn-RS" sz="5400" dirty="0"/>
              <a:t> </a:t>
            </a:r>
            <a:r>
              <a:rPr lang="sr-Latn-RS" sz="5400" dirty="0" err="1"/>
              <a:t>examples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666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455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Corbel</vt:lpstr>
      <vt:lpstr>Office Theme</vt:lpstr>
      <vt:lpstr>Media Report</vt:lpstr>
      <vt:lpstr>World Arthritis Day 2021.</vt:lpstr>
      <vt:lpstr> Media appearances</vt:lpstr>
      <vt:lpstr>Appearance examples</vt:lpstr>
      <vt:lpstr>Appearance examples</vt:lpstr>
      <vt:lpstr>Appearance examples</vt:lpstr>
      <vt:lpstr>Appearance examples</vt:lpstr>
      <vt:lpstr> Appearance examples</vt:lpstr>
      <vt:lpstr> Appearance examples</vt:lpstr>
      <vt:lpstr>Appearance examples</vt:lpstr>
      <vt:lpstr> Appearance examples</vt:lpstr>
      <vt:lpstr>Appearance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Medijski izveštaj</dc:title>
  <dc:creator>Tamara Birac</dc:creator>
  <cp:lastModifiedBy>Jovan Birac</cp:lastModifiedBy>
  <cp:revision>4</cp:revision>
  <dcterms:created xsi:type="dcterms:W3CDTF">2021-10-16T09:11:56Z</dcterms:created>
  <dcterms:modified xsi:type="dcterms:W3CDTF">2021-10-19T12:51:12Z</dcterms:modified>
</cp:coreProperties>
</file>